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64" r:id="rId6"/>
    <p:sldId id="265" r:id="rId7"/>
    <p:sldId id="268" r:id="rId8"/>
    <p:sldId id="260" r:id="rId9"/>
    <p:sldId id="261" r:id="rId10"/>
    <p:sldId id="259" r:id="rId11"/>
    <p:sldId id="262" r:id="rId12"/>
    <p:sldId id="263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82" autoAdjust="0"/>
    <p:restoredTop sz="94660"/>
  </p:normalViewPr>
  <p:slideViewPr>
    <p:cSldViewPr snapToGrid="0">
      <p:cViewPr varScale="1">
        <p:scale>
          <a:sx n="88" d="100"/>
          <a:sy n="88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6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9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2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3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73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7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9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6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3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82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1FA85-488A-4677-B860-4608125DFA5D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6F3CB-C63C-4FC5-AF2F-6D08158D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5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9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g"/><Relationship Id="rId12" Type="http://schemas.openxmlformats.org/officeDocument/2006/relationships/slide" Target="slide8.xml"/><Relationship Id="rId2" Type="http://schemas.openxmlformats.org/officeDocument/2006/relationships/video" Target="../media/media1.mp4"/><Relationship Id="rId16" Type="http://schemas.openxmlformats.org/officeDocument/2006/relationships/slide" Target="slide12.xml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11" Type="http://schemas.openxmlformats.org/officeDocument/2006/relationships/slide" Target="slide7.xml"/><Relationship Id="rId5" Type="http://schemas.openxmlformats.org/officeDocument/2006/relationships/image" Target="../media/image17.jpeg"/><Relationship Id="rId15" Type="http://schemas.openxmlformats.org/officeDocument/2006/relationships/slide" Target="slide11.xml"/><Relationship Id="rId10" Type="http://schemas.openxmlformats.org/officeDocument/2006/relationships/slide" Target="slide5.xml"/><Relationship Id="rId4" Type="http://schemas.openxmlformats.org/officeDocument/2006/relationships/image" Target="../media/image16.png"/><Relationship Id="rId9" Type="http://schemas.openxmlformats.org/officeDocument/2006/relationships/slide" Target="slide4.xml"/><Relationship Id="rId14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5.jpeg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5" Type="http://schemas.openxmlformats.org/officeDocument/2006/relationships/image" Target="../media/image7.jpeg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image" Target="../media/image6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1.xml"/><Relationship Id="rId3" Type="http://schemas.openxmlformats.org/officeDocument/2006/relationships/image" Target="../media/image8.jfif"/><Relationship Id="rId7" Type="http://schemas.openxmlformats.org/officeDocument/2006/relationships/slide" Target="slide4.xml"/><Relationship Id="rId12" Type="http://schemas.openxmlformats.org/officeDocument/2006/relationships/slide" Target="slide10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9.xml"/><Relationship Id="rId5" Type="http://schemas.openxmlformats.org/officeDocument/2006/relationships/image" Target="../media/image10.jpeg"/><Relationship Id="rId10" Type="http://schemas.openxmlformats.org/officeDocument/2006/relationships/slide" Target="slide8.xml"/><Relationship Id="rId4" Type="http://schemas.openxmlformats.org/officeDocument/2006/relationships/image" Target="../media/image9.jpg"/><Relationship Id="rId9" Type="http://schemas.openxmlformats.org/officeDocument/2006/relationships/slide" Target="slide7.xml"/><Relationship Id="rId14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4.xml"/><Relationship Id="rId7" Type="http://schemas.openxmlformats.org/officeDocument/2006/relationships/slide" Target="slide9.xml"/><Relationship Id="rId12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3.jpg"/><Relationship Id="rId5" Type="http://schemas.openxmlformats.org/officeDocument/2006/relationships/slide" Target="slide7.xml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0.xml"/><Relationship Id="rId3" Type="http://schemas.openxmlformats.org/officeDocument/2006/relationships/image" Target="../media/image13.jfif"/><Relationship Id="rId7" Type="http://schemas.openxmlformats.org/officeDocument/2006/relationships/slide" Target="slide3.xml"/><Relationship Id="rId12" Type="http://schemas.openxmlformats.org/officeDocument/2006/relationships/slide" Target="slide9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slide" Target="slide8.xml"/><Relationship Id="rId5" Type="http://schemas.openxmlformats.org/officeDocument/2006/relationships/image" Target="../media/image15.jfif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image" Target="../media/image14.png"/><Relationship Id="rId9" Type="http://schemas.openxmlformats.org/officeDocument/2006/relationships/slide" Target="slide5.xml"/><Relationship Id="rId1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"/>
            <a:ext cx="12192000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</a:t>
            </a:r>
            <a:r>
              <a:rPr lang="en-US" sz="44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MART  </a:t>
            </a:r>
            <a:r>
              <a:rPr lang="en-US" sz="44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en-US" sz="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IBRARY </a:t>
            </a:r>
            <a:r>
              <a:rPr lang="en-US" sz="44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ANAGEMENT</a:t>
            </a:r>
            <a:endParaRPr 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259799"/>
            <a:ext cx="799446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PRESENTED BY-</a:t>
            </a:r>
          </a:p>
          <a:p>
            <a:pPr algn="ctr"/>
            <a:r>
              <a:rPr lang="en-US" dirty="0" smtClean="0"/>
              <a:t>ARPAN BANDHYOPADHAY(12200318067)</a:t>
            </a:r>
          </a:p>
          <a:p>
            <a:pPr algn="ctr"/>
            <a:r>
              <a:rPr lang="en-US" dirty="0" smtClean="0"/>
              <a:t>SASWATA DAS(12200318033)</a:t>
            </a:r>
          </a:p>
          <a:p>
            <a:pPr algn="ctr"/>
            <a:r>
              <a:rPr lang="en-US" dirty="0" smtClean="0"/>
              <a:t>SOUVIK SRIMANI(12200318020)</a:t>
            </a:r>
          </a:p>
          <a:p>
            <a:pPr algn="ctr"/>
            <a:r>
              <a:rPr lang="en-US" dirty="0" smtClean="0"/>
              <a:t>ABHIRUP RAY(12200318071)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94469" y="5259799"/>
            <a:ext cx="4197531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UNDER THE GUIDANCE OF-</a:t>
            </a:r>
          </a:p>
          <a:p>
            <a:pPr algn="ctr"/>
            <a:r>
              <a:rPr lang="en-US" sz="1600" dirty="0" smtClean="0"/>
              <a:t>DR.JUIN ACHARJEE</a:t>
            </a:r>
          </a:p>
          <a:p>
            <a:pPr algn="ctr"/>
            <a:r>
              <a:rPr lang="en-US" sz="1600" dirty="0" smtClean="0"/>
              <a:t>ASSISTANT PROFESSOR</a:t>
            </a:r>
          </a:p>
          <a:p>
            <a:pPr algn="ctr"/>
            <a:r>
              <a:rPr lang="en-US" sz="1600" dirty="0" smtClean="0"/>
              <a:t> DEPARTMENT of ECE</a:t>
            </a:r>
          </a:p>
          <a:p>
            <a:pPr algn="ctr"/>
            <a:r>
              <a:rPr lang="en-US" sz="1600" dirty="0" smtClean="0"/>
              <a:t>St. Thomas’ College of Engineering and Technology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769439"/>
            <a:ext cx="12192000" cy="449036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85211" y="769439"/>
            <a:ext cx="2664823" cy="166025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7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1-05 at 12.38.52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4390" y="1243584"/>
            <a:ext cx="6017623" cy="5614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243584"/>
            <a:ext cx="6174376" cy="254313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355" r="-108463" b="-31102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3786722"/>
            <a:ext cx="6174376" cy="307127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241" t="-13736" r="-2185" b="-4835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770632" cy="124358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93322" y="0"/>
            <a:ext cx="5783750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ANALYSIS</a:t>
            </a:r>
            <a:endParaRPr lang="en-US" sz="4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77072" y="0"/>
            <a:ext cx="3605784" cy="1243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00" dirty="0" smtClean="0">
                <a:solidFill>
                  <a:schemeClr val="tx1"/>
                </a:solidFill>
                <a:hlinkClick r:id="rId8" action="ppaction://hlinksldjump"/>
              </a:rPr>
              <a:t>OBJECTIVE</a:t>
            </a:r>
            <a:endParaRPr lang="en-US" sz="5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00" dirty="0" smtClean="0">
                <a:solidFill>
                  <a:schemeClr val="tx1"/>
                </a:solidFill>
                <a:hlinkClick r:id="rId9" action="ppaction://hlinksldjump"/>
              </a:rPr>
              <a:t>INTRODUCTION</a:t>
            </a:r>
            <a:endParaRPr lang="en-US" sz="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00" dirty="0" smtClean="0">
                <a:solidFill>
                  <a:schemeClr val="tx1"/>
                </a:solidFill>
              </a:rPr>
              <a:t>   </a:t>
            </a:r>
            <a:r>
              <a:rPr lang="en-US" sz="500" dirty="0" smtClean="0">
                <a:solidFill>
                  <a:schemeClr val="tx1"/>
                </a:solidFill>
                <a:hlinkClick r:id="rId10" action="ppaction://hlinksldjump"/>
              </a:rPr>
              <a:t>LITERATURE </a:t>
            </a:r>
            <a:r>
              <a:rPr lang="en-US" sz="500" dirty="0">
                <a:solidFill>
                  <a:schemeClr val="tx1"/>
                </a:solidFill>
                <a:hlinkClick r:id="rId10" action="ppaction://hlinksldjump"/>
              </a:rPr>
              <a:t>SURVEY</a:t>
            </a:r>
            <a:endParaRPr lang="en-US" sz="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00" dirty="0" smtClean="0">
                <a:solidFill>
                  <a:schemeClr val="tx1"/>
                </a:solidFill>
              </a:rPr>
              <a:t>   </a:t>
            </a:r>
            <a:r>
              <a:rPr lang="en-US" sz="500" dirty="0" smtClean="0">
                <a:solidFill>
                  <a:schemeClr val="tx1"/>
                </a:solidFill>
                <a:hlinkClick r:id="rId11" action="ppaction://hlinksldjump"/>
              </a:rPr>
              <a:t>SOFTWARE </a:t>
            </a:r>
            <a:r>
              <a:rPr lang="en-US" sz="500" dirty="0">
                <a:solidFill>
                  <a:schemeClr val="tx1"/>
                </a:solidFill>
                <a:hlinkClick r:id="rId11" action="ppaction://hlinksldjump"/>
              </a:rPr>
              <a:t>PLATFORM</a:t>
            </a:r>
            <a:endParaRPr lang="en-US" sz="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00" dirty="0" smtClean="0">
                <a:solidFill>
                  <a:schemeClr val="tx1"/>
                </a:solidFill>
              </a:rPr>
              <a:t>   </a:t>
            </a:r>
            <a:r>
              <a:rPr lang="en-US" sz="500" dirty="0" smtClean="0">
                <a:solidFill>
                  <a:schemeClr val="tx1"/>
                </a:solidFill>
                <a:hlinkClick r:id="rId12" action="ppaction://hlinksldjump"/>
              </a:rPr>
              <a:t>BLOCK DIAGRAM</a:t>
            </a:r>
            <a:endParaRPr lang="en-US" sz="5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00" dirty="0" smtClean="0">
                <a:solidFill>
                  <a:schemeClr val="tx1"/>
                </a:solidFill>
              </a:rPr>
              <a:t>   </a:t>
            </a:r>
            <a:r>
              <a:rPr lang="en-US" sz="500" dirty="0" smtClean="0">
                <a:solidFill>
                  <a:schemeClr val="tx1"/>
                </a:solidFill>
                <a:hlinkClick r:id="rId13" action="ppaction://hlinksldjump"/>
              </a:rPr>
              <a:t>CIRCUIT </a:t>
            </a:r>
            <a:r>
              <a:rPr lang="en-US" sz="500" dirty="0">
                <a:solidFill>
                  <a:schemeClr val="tx1"/>
                </a:solidFill>
                <a:hlinkClick r:id="rId13" action="ppaction://hlinksldjump"/>
              </a:rPr>
              <a:t>DIAGRAM AND COMPONENTS</a:t>
            </a:r>
            <a:endParaRPr lang="en-US" sz="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00" dirty="0" smtClean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  </a:t>
            </a:r>
            <a:r>
              <a:rPr lang="en-US" sz="500" dirty="0" smtClean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14" action="ppaction://hlinksldjump"/>
              </a:rPr>
              <a:t>RESULT </a:t>
            </a:r>
            <a:r>
              <a:rPr lang="en-US" sz="5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14" action="ppaction://hlinksldjump"/>
              </a:rPr>
              <a:t>AND ANALYSIS</a:t>
            </a:r>
            <a:endParaRPr lang="en-US" sz="5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00" dirty="0" smtClean="0">
                <a:solidFill>
                  <a:schemeClr val="tx1"/>
                </a:solidFill>
              </a:rPr>
              <a:t>   </a:t>
            </a:r>
            <a:r>
              <a:rPr lang="en-US" sz="500" dirty="0" smtClean="0">
                <a:solidFill>
                  <a:schemeClr val="tx1"/>
                </a:solidFill>
                <a:hlinkClick r:id="rId15" action="ppaction://hlinksldjump"/>
              </a:rPr>
              <a:t>FUTURE </a:t>
            </a:r>
            <a:r>
              <a:rPr lang="en-US" sz="500" dirty="0">
                <a:solidFill>
                  <a:schemeClr val="tx1"/>
                </a:solidFill>
                <a:hlinkClick r:id="rId15" action="ppaction://hlinksldjump"/>
              </a:rPr>
              <a:t>ASPECTS</a:t>
            </a:r>
            <a:endParaRPr lang="en-US" sz="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00" dirty="0" smtClean="0">
                <a:solidFill>
                  <a:schemeClr val="tx1"/>
                </a:solidFill>
              </a:rPr>
              <a:t>   </a:t>
            </a:r>
            <a:r>
              <a:rPr lang="en-US" sz="500" dirty="0" smtClean="0">
                <a:solidFill>
                  <a:schemeClr val="tx1"/>
                </a:solidFill>
                <a:hlinkClick r:id="rId16" action="ppaction://hlinksldjump"/>
              </a:rPr>
              <a:t>CONCLUSION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0632" y="769441"/>
            <a:ext cx="5806440" cy="4625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9232" y="0"/>
            <a:ext cx="6016753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FUTURE ASPECTS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23330"/>
            <a:ext cx="12182855" cy="59971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  RECOMMENDATION SYSTEM</a:t>
            </a:r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UTILIZATION OF SOFT COPY BOOKS OF EMINENT WRITER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  PEERS DISCUSSION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  REVIEW SYSTEM/RANKING SYSTEM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999232" cy="9233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15984" y="0"/>
            <a:ext cx="316687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3" action="ppaction://hlinksldjump"/>
              </a:rPr>
              <a:t>OBJECTIVE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4" action="ppaction://hlinksldjump"/>
              </a:rPr>
              <a:t>INTRODUCTION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5" action="ppaction://hlinksldjump"/>
              </a:rPr>
              <a:t>LITERATURE </a:t>
            </a:r>
            <a:r>
              <a:rPr lang="en-US" sz="600" dirty="0">
                <a:solidFill>
                  <a:schemeClr val="tx1"/>
                </a:solidFill>
                <a:hlinkClick r:id="rId5" action="ppaction://hlinksldjump"/>
              </a:rPr>
              <a:t>SURVEY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6" action="ppaction://hlinksldjump"/>
              </a:rPr>
              <a:t>SOFTWARE </a:t>
            </a:r>
            <a:r>
              <a:rPr lang="en-US" sz="600" dirty="0">
                <a:solidFill>
                  <a:schemeClr val="tx1"/>
                </a:solidFill>
                <a:hlinkClick r:id="rId6" action="ppaction://hlinksldjump"/>
              </a:rPr>
              <a:t>PLATFORM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7" action="ppaction://hlinksldjump"/>
              </a:rPr>
              <a:t>BLOCK DIAGRAM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8" action="ppaction://hlinksldjump"/>
              </a:rPr>
              <a:t>CIRCUIT </a:t>
            </a:r>
            <a:r>
              <a:rPr lang="en-US" sz="600" dirty="0">
                <a:solidFill>
                  <a:schemeClr val="tx1"/>
                </a:solidFill>
                <a:hlinkClick r:id="rId8" action="ppaction://hlinksldjump"/>
              </a:rPr>
              <a:t>DIAGRAM AND COMPONENTS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9" action="ppaction://hlinksldjump"/>
              </a:rPr>
              <a:t>RESULT </a:t>
            </a:r>
            <a:r>
              <a:rPr lang="en-US" sz="600" dirty="0">
                <a:solidFill>
                  <a:schemeClr val="tx1"/>
                </a:solidFill>
                <a:hlinkClick r:id="rId9" action="ppaction://hlinksldjump"/>
              </a:rPr>
              <a:t>AND ANALYSIS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10" action="ppaction://hlinksldjump"/>
              </a:rPr>
              <a:t>FUTURE </a:t>
            </a:r>
            <a:r>
              <a:rPr lang="en-US" sz="6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10" action="ppaction://hlinksldjump"/>
              </a:rPr>
              <a:t>ASPECTS</a:t>
            </a:r>
            <a:endParaRPr lang="en-US" sz="6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1" action="ppaction://hlinksldjump"/>
              </a:rPr>
              <a:t>CONCLUSION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5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27832" y="0"/>
            <a:ext cx="5541264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CONCLUSION</a:t>
            </a:r>
            <a:endParaRPr lang="en-US" sz="5400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23330"/>
            <a:ext cx="12192000" cy="59346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REMOTE ACCESS OF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UTILIZATION OF IOT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REDUCTION OF HUSSLE IN ISSUING A 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EASY WAY TO KEEP A TRACK OF LIBRARY ATTENDANCE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3227832" cy="9233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69096" y="0"/>
            <a:ext cx="341376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3" action="ppaction://hlinksldjump"/>
              </a:rPr>
              <a:t>OBJECTIVE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4" action="ppaction://hlinksldjump"/>
              </a:rPr>
              <a:t>INTRODUCTION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5" action="ppaction://hlinksldjump"/>
              </a:rPr>
              <a:t>LITERATURE </a:t>
            </a:r>
            <a:r>
              <a:rPr lang="en-US" sz="600" dirty="0">
                <a:solidFill>
                  <a:schemeClr val="tx1"/>
                </a:solidFill>
                <a:hlinkClick r:id="rId5" action="ppaction://hlinksldjump"/>
              </a:rPr>
              <a:t>SURVEY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6" action="ppaction://hlinksldjump"/>
              </a:rPr>
              <a:t>SOFTWARE </a:t>
            </a:r>
            <a:r>
              <a:rPr lang="en-US" sz="600" dirty="0">
                <a:solidFill>
                  <a:schemeClr val="tx1"/>
                </a:solidFill>
                <a:hlinkClick r:id="rId6" action="ppaction://hlinksldjump"/>
              </a:rPr>
              <a:t>PLATFORM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7" action="ppaction://hlinksldjump"/>
              </a:rPr>
              <a:t>BLOCK DIAGRAM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8" action="ppaction://hlinksldjump"/>
              </a:rPr>
              <a:t>CIRCUIT </a:t>
            </a:r>
            <a:r>
              <a:rPr lang="en-US" sz="600" dirty="0">
                <a:solidFill>
                  <a:schemeClr val="tx1"/>
                </a:solidFill>
                <a:hlinkClick r:id="rId8" action="ppaction://hlinksldjump"/>
              </a:rPr>
              <a:t>DIAGRAM AND COMPONENTS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9" action="ppaction://hlinksldjump"/>
              </a:rPr>
              <a:t>RESULT </a:t>
            </a:r>
            <a:r>
              <a:rPr lang="en-US" sz="600" dirty="0">
                <a:solidFill>
                  <a:schemeClr val="tx1"/>
                </a:solidFill>
                <a:hlinkClick r:id="rId9" action="ppaction://hlinksldjump"/>
              </a:rPr>
              <a:t>AND ANALYSIS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0" action="ppaction://hlinksldjump"/>
              </a:rPr>
              <a:t>FUTURE </a:t>
            </a:r>
            <a:r>
              <a:rPr lang="en-US" sz="600" dirty="0">
                <a:solidFill>
                  <a:schemeClr val="tx1"/>
                </a:solidFill>
                <a:hlinkClick r:id="rId10" action="ppaction://hlinksldjump"/>
              </a:rPr>
              <a:t>ASPECTS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11" action="ppaction://hlinksldjump"/>
              </a:rPr>
              <a:t>CONCLUSION</a:t>
            </a:r>
            <a:endParaRPr lang="en-US" sz="6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17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4256" y="841248"/>
            <a:ext cx="36850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</a:t>
            </a:r>
            <a:r>
              <a:rPr lang="en-US" sz="9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          </a:t>
            </a:r>
          </a:p>
          <a:p>
            <a:endParaRPr lang="en-US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9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  <a:r>
              <a:rPr lang="en-US" sz="9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</a:t>
            </a:r>
            <a:endParaRPr lang="en-US" sz="9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63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50592" cy="9233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50592" y="0"/>
            <a:ext cx="6117336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OUTLINE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923330"/>
            <a:ext cx="12192000" cy="60078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hlinkClick r:id="rId3" action="ppaction://hlinksldjump"/>
              </a:rPr>
              <a:t>OBJECTIVE</a:t>
            </a:r>
            <a:endParaRPr lang="en-US" sz="36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hlinkClick r:id="rId4" action="ppaction://hlinksldjump"/>
              </a:rPr>
              <a:t>INTRODUCTION</a:t>
            </a:r>
            <a:endParaRPr lang="en-US" sz="3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   </a:t>
            </a:r>
            <a:r>
              <a:rPr lang="en-US" sz="3600" dirty="0" smtClean="0">
                <a:solidFill>
                  <a:schemeClr val="tx1"/>
                </a:solidFill>
                <a:hlinkClick r:id="rId5" action="ppaction://hlinksldjump"/>
              </a:rPr>
              <a:t>LITERATURE </a:t>
            </a:r>
            <a:r>
              <a:rPr lang="en-US" sz="3600" dirty="0">
                <a:solidFill>
                  <a:schemeClr val="tx1"/>
                </a:solidFill>
                <a:hlinkClick r:id="rId5" action="ppaction://hlinksldjump"/>
              </a:rPr>
              <a:t>SURVEY</a:t>
            </a:r>
            <a:endParaRPr lang="en-US" sz="3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   </a:t>
            </a:r>
            <a:r>
              <a:rPr lang="en-US" sz="3600" dirty="0" smtClean="0">
                <a:solidFill>
                  <a:schemeClr val="tx1"/>
                </a:solidFill>
                <a:hlinkClick r:id="rId6" action="ppaction://hlinksldjump"/>
              </a:rPr>
              <a:t>SOFTWARE </a:t>
            </a:r>
            <a:r>
              <a:rPr lang="en-US" sz="3600" dirty="0">
                <a:solidFill>
                  <a:schemeClr val="tx1"/>
                </a:solidFill>
                <a:hlinkClick r:id="rId6" action="ppaction://hlinksldjump"/>
              </a:rPr>
              <a:t>PLATFORM</a:t>
            </a:r>
            <a:endParaRPr lang="en-US" sz="3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   </a:t>
            </a:r>
            <a:r>
              <a:rPr lang="en-US" sz="3600" dirty="0" smtClean="0">
                <a:solidFill>
                  <a:schemeClr val="tx1"/>
                </a:solidFill>
                <a:hlinkClick r:id="rId7" action="ppaction://hlinksldjump"/>
              </a:rPr>
              <a:t>BLOCK DIAGRAM</a:t>
            </a:r>
            <a:endParaRPr lang="en-US" sz="3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   </a:t>
            </a:r>
            <a:r>
              <a:rPr lang="en-US" sz="3600" dirty="0" smtClean="0">
                <a:solidFill>
                  <a:schemeClr val="tx1"/>
                </a:solidFill>
                <a:hlinkClick r:id="rId8" action="ppaction://hlinksldjump"/>
              </a:rPr>
              <a:t>CIRCUIT </a:t>
            </a:r>
            <a:r>
              <a:rPr lang="en-US" sz="3600" dirty="0">
                <a:solidFill>
                  <a:schemeClr val="tx1"/>
                </a:solidFill>
                <a:hlinkClick r:id="rId8" action="ppaction://hlinksldjump"/>
              </a:rPr>
              <a:t>DIAGRAM AND COMPONENTS</a:t>
            </a:r>
            <a:endParaRPr lang="en-US" sz="3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   </a:t>
            </a:r>
            <a:r>
              <a:rPr lang="en-US" sz="3600" dirty="0" smtClean="0">
                <a:solidFill>
                  <a:schemeClr val="tx1"/>
                </a:solidFill>
                <a:hlinkClick r:id="rId9" action="ppaction://hlinksldjump"/>
              </a:rPr>
              <a:t>RESULT </a:t>
            </a:r>
            <a:r>
              <a:rPr lang="en-US" sz="3600" dirty="0">
                <a:solidFill>
                  <a:schemeClr val="tx1"/>
                </a:solidFill>
                <a:hlinkClick r:id="rId9" action="ppaction://hlinksldjump"/>
              </a:rPr>
              <a:t>AND ANALYSIS</a:t>
            </a:r>
            <a:endParaRPr lang="en-US" sz="3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   </a:t>
            </a:r>
            <a:r>
              <a:rPr lang="en-US" sz="3600" dirty="0" smtClean="0">
                <a:solidFill>
                  <a:schemeClr val="tx1"/>
                </a:solidFill>
                <a:hlinkClick r:id="rId10" action="ppaction://hlinksldjump"/>
              </a:rPr>
              <a:t>FUTURE </a:t>
            </a:r>
            <a:r>
              <a:rPr lang="en-US" sz="3600" dirty="0">
                <a:solidFill>
                  <a:schemeClr val="tx1"/>
                </a:solidFill>
                <a:hlinkClick r:id="rId10" action="ppaction://hlinksldjump"/>
              </a:rPr>
              <a:t>ASPECTS</a:t>
            </a:r>
            <a:endParaRPr lang="en-US" sz="3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   </a:t>
            </a:r>
            <a:r>
              <a:rPr lang="en-US" sz="3600" dirty="0" smtClean="0">
                <a:solidFill>
                  <a:schemeClr val="tx1"/>
                </a:solidFill>
                <a:hlinkClick r:id="rId11" action="ppaction://hlinksldjump"/>
              </a:rPr>
              <a:t>CONCLUSION</a:t>
            </a:r>
            <a:endParaRPr lang="en-US" sz="3600" dirty="0">
              <a:solidFill>
                <a:schemeClr val="tx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77072" y="0"/>
            <a:ext cx="3605784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3" action="ppaction://hlinksldjump"/>
              </a:rPr>
              <a:t>OBJECTIVE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4" action="ppaction://hlinksldjump"/>
              </a:rPr>
              <a:t>INTRODUCTION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5" action="ppaction://hlinksldjump"/>
              </a:rPr>
              <a:t>LITERATURE </a:t>
            </a:r>
            <a:r>
              <a:rPr lang="en-US" sz="600" dirty="0">
                <a:solidFill>
                  <a:schemeClr val="tx1"/>
                </a:solidFill>
                <a:hlinkClick r:id="rId5" action="ppaction://hlinksldjump"/>
              </a:rPr>
              <a:t>SURVEY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6" action="ppaction://hlinksldjump"/>
              </a:rPr>
              <a:t>SOFTWARE </a:t>
            </a:r>
            <a:r>
              <a:rPr lang="en-US" sz="600" dirty="0">
                <a:solidFill>
                  <a:schemeClr val="tx1"/>
                </a:solidFill>
                <a:hlinkClick r:id="rId6" action="ppaction://hlinksldjump"/>
              </a:rPr>
              <a:t>PLATFORM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7" action="ppaction://hlinksldjump"/>
              </a:rPr>
              <a:t>BLOCK DIAGRAM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8" action="ppaction://hlinksldjump"/>
              </a:rPr>
              <a:t>CIRCUIT </a:t>
            </a:r>
            <a:r>
              <a:rPr lang="en-US" sz="600" dirty="0">
                <a:solidFill>
                  <a:schemeClr val="tx1"/>
                </a:solidFill>
                <a:hlinkClick r:id="rId8" action="ppaction://hlinksldjump"/>
              </a:rPr>
              <a:t>DIAGRAM AND COMPONENTS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9" action="ppaction://hlinksldjump"/>
              </a:rPr>
              <a:t>RESULT </a:t>
            </a:r>
            <a:r>
              <a:rPr lang="en-US" sz="600" dirty="0">
                <a:solidFill>
                  <a:schemeClr val="tx1"/>
                </a:solidFill>
                <a:hlinkClick r:id="rId9" action="ppaction://hlinksldjump"/>
              </a:rPr>
              <a:t>AND ANALYSIS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0" action="ppaction://hlinksldjump"/>
              </a:rPr>
              <a:t>FUTURE </a:t>
            </a:r>
            <a:r>
              <a:rPr lang="en-US" sz="600" dirty="0">
                <a:solidFill>
                  <a:schemeClr val="tx1"/>
                </a:solidFill>
                <a:hlinkClick r:id="rId10" action="ppaction://hlinksldjump"/>
              </a:rPr>
              <a:t>ASPECTS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1" action="ppaction://hlinksldjump"/>
              </a:rPr>
              <a:t>CONCLUSION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7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231136" cy="9233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31136" y="0"/>
            <a:ext cx="693115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77072" y="0"/>
            <a:ext cx="3605784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3" action="ppaction://hlinksldjump"/>
              </a:rPr>
              <a:t>OBJECTIVE</a:t>
            </a:r>
            <a:endParaRPr lang="en-US" sz="600" dirty="0" smtClean="0">
              <a:solidFill>
                <a:srgbClr val="FFFF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4" action="ppaction://hlinksldjump"/>
              </a:rPr>
              <a:t>INTRODUCTION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5" action="ppaction://hlinksldjump"/>
              </a:rPr>
              <a:t>LITERATURE </a:t>
            </a:r>
            <a:r>
              <a:rPr lang="en-US" sz="600" dirty="0">
                <a:solidFill>
                  <a:schemeClr val="tx1"/>
                </a:solidFill>
                <a:hlinkClick r:id="rId5" action="ppaction://hlinksldjump"/>
              </a:rPr>
              <a:t>SURVEY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6" action="ppaction://hlinksldjump"/>
              </a:rPr>
              <a:t>SOFTWARE </a:t>
            </a:r>
            <a:r>
              <a:rPr lang="en-US" sz="600" dirty="0">
                <a:solidFill>
                  <a:schemeClr val="tx1"/>
                </a:solidFill>
                <a:hlinkClick r:id="rId6" action="ppaction://hlinksldjump"/>
              </a:rPr>
              <a:t>PLATFORM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7" action="ppaction://hlinksldjump"/>
              </a:rPr>
              <a:t>BLOCK DIAGRAM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8" action="ppaction://hlinksldjump"/>
              </a:rPr>
              <a:t>CIRCUIT </a:t>
            </a:r>
            <a:r>
              <a:rPr lang="en-US" sz="600" dirty="0">
                <a:solidFill>
                  <a:schemeClr val="tx1"/>
                </a:solidFill>
                <a:hlinkClick r:id="rId8" action="ppaction://hlinksldjump"/>
              </a:rPr>
              <a:t>DIAGRAM AND COMPONENTS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9" action="ppaction://hlinksldjump"/>
              </a:rPr>
              <a:t>RESULT </a:t>
            </a:r>
            <a:r>
              <a:rPr lang="en-US" sz="600" dirty="0">
                <a:solidFill>
                  <a:schemeClr val="tx1"/>
                </a:solidFill>
                <a:hlinkClick r:id="rId9" action="ppaction://hlinksldjump"/>
              </a:rPr>
              <a:t>AND ANALYSIS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0" action="ppaction://hlinksldjump"/>
              </a:rPr>
              <a:t>FUTURE </a:t>
            </a:r>
            <a:r>
              <a:rPr lang="en-US" sz="600" dirty="0">
                <a:solidFill>
                  <a:schemeClr val="tx1"/>
                </a:solidFill>
                <a:hlinkClick r:id="rId10" action="ppaction://hlinksldjump"/>
              </a:rPr>
              <a:t>ASPECTS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1" action="ppaction://hlinksldjump"/>
              </a:rPr>
              <a:t>CONCLUSION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23330"/>
            <a:ext cx="12182856" cy="61040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Modernize library </a:t>
            </a:r>
            <a:r>
              <a:rPr lang="en-US" sz="2800" dirty="0" smtClean="0">
                <a:solidFill>
                  <a:schemeClr val="tx1"/>
                </a:solidFill>
              </a:rPr>
              <a:t>experience</a:t>
            </a:r>
          </a:p>
          <a:p>
            <a:pPr lvl="0"/>
            <a:endParaRPr lang="en-US" sz="2800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Keeping the reports of library </a:t>
            </a:r>
            <a:r>
              <a:rPr lang="en-US" sz="2800" dirty="0" smtClean="0">
                <a:solidFill>
                  <a:schemeClr val="tx1"/>
                </a:solidFill>
              </a:rPr>
              <a:t>stocks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Keeping the tracks of the readers entering the </a:t>
            </a:r>
            <a:r>
              <a:rPr lang="en-US" sz="2800" dirty="0" smtClean="0">
                <a:solidFill>
                  <a:schemeClr val="tx1"/>
                </a:solidFill>
              </a:rPr>
              <a:t>library</a:t>
            </a:r>
          </a:p>
          <a:p>
            <a:pPr lvl="0"/>
            <a:endParaRPr lang="en-US" sz="2800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Ease of issuing and returning of books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01225" y="2837855"/>
            <a:ext cx="2209800" cy="1176338"/>
          </a:xfrm>
          <a:prstGeom prst="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801225" y="1651992"/>
            <a:ext cx="2209800" cy="1171575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01225" y="4086225"/>
            <a:ext cx="2209800" cy="885825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801225" y="5044082"/>
            <a:ext cx="2209800" cy="1157419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5" grpId="0" animBg="1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23" grpId="0" animBg="1"/>
      <p:bldP spid="23" grpId="1" animBg="1"/>
      <p:bldP spid="23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21408" y="10238"/>
            <a:ext cx="6208776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INTRODUCTION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9143" y="914525"/>
            <a:ext cx="12191999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SCANNING LIBRARY CARD</a:t>
            </a:r>
          </a:p>
          <a:p>
            <a:endParaRPr lang="en-US" sz="3200" dirty="0" smtClean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dirty="0" smtClean="0"/>
              <a:t>ISSUING BOOKS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TURNING LIBRARIAN’S JOB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1" y="0"/>
            <a:ext cx="2121407" cy="9145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88374" y="933568"/>
            <a:ext cx="2176272" cy="117303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088374" y="2365568"/>
            <a:ext cx="2176272" cy="115214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088374" y="3716366"/>
            <a:ext cx="2176272" cy="1243584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330184" y="0"/>
            <a:ext cx="385267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6" action="ppaction://hlinksldjump"/>
              </a:rPr>
              <a:t>OBJECTIVE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hlinkClick r:id="rId7" action="ppaction://hlinksldjump"/>
              </a:rPr>
              <a:t>INTRODUCTION</a:t>
            </a:r>
            <a:endParaRPr lang="en-US" sz="600" dirty="0">
              <a:solidFill>
                <a:schemeClr val="tx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8" action="ppaction://hlinksldjump"/>
              </a:rPr>
              <a:t>LITERATURE </a:t>
            </a:r>
            <a:r>
              <a:rPr lang="en-US" sz="600" dirty="0">
                <a:solidFill>
                  <a:schemeClr val="tx1"/>
                </a:solidFill>
                <a:hlinkClick r:id="rId8" action="ppaction://hlinksldjump"/>
              </a:rPr>
              <a:t>SURVEY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9" action="ppaction://hlinksldjump"/>
              </a:rPr>
              <a:t>SOFTWARE </a:t>
            </a:r>
            <a:r>
              <a:rPr lang="en-US" sz="600" dirty="0">
                <a:solidFill>
                  <a:schemeClr val="tx1"/>
                </a:solidFill>
                <a:hlinkClick r:id="rId9" action="ppaction://hlinksldjump"/>
              </a:rPr>
              <a:t>PLATFORM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0" action="ppaction://hlinksldjump"/>
              </a:rPr>
              <a:t>BLOCK DIAGRAM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1" action="ppaction://hlinksldjump"/>
              </a:rPr>
              <a:t>CIRCUIT </a:t>
            </a:r>
            <a:r>
              <a:rPr lang="en-US" sz="600" dirty="0">
                <a:solidFill>
                  <a:schemeClr val="tx1"/>
                </a:solidFill>
                <a:hlinkClick r:id="rId11" action="ppaction://hlinksldjump"/>
              </a:rPr>
              <a:t>DIAGRAM AND COMPONENTS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2" action="ppaction://hlinksldjump"/>
              </a:rPr>
              <a:t>RESULT </a:t>
            </a:r>
            <a:r>
              <a:rPr lang="en-US" sz="600" dirty="0">
                <a:solidFill>
                  <a:schemeClr val="tx1"/>
                </a:solidFill>
                <a:hlinkClick r:id="rId12" action="ppaction://hlinksldjump"/>
              </a:rPr>
              <a:t>AND ANALYSIS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3" action="ppaction://hlinksldjump"/>
              </a:rPr>
              <a:t>FUTURE </a:t>
            </a:r>
            <a:r>
              <a:rPr lang="en-US" sz="600" dirty="0">
                <a:solidFill>
                  <a:schemeClr val="tx1"/>
                </a:solidFill>
                <a:hlinkClick r:id="rId13" action="ppaction://hlinksldjump"/>
              </a:rPr>
              <a:t>ASPECTS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4" action="ppaction://hlinksldjump"/>
              </a:rPr>
              <a:t>CONCLUSION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1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  <p:bldP spid="12" grpId="0" animBg="1"/>
      <p:bldP spid="12" grpId="1" animBg="1"/>
      <p:bldP spid="16" grpId="0" animBg="1"/>
      <p:bldP spid="16" grpId="1" animBg="1"/>
      <p:bldP spid="20" grpId="0" animBg="1"/>
      <p:bldP spid="20" grpId="1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4872" y="0"/>
            <a:ext cx="632155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LITERATURE SURVEY</a:t>
            </a:r>
            <a:endParaRPr lang="en-US" sz="5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144" y="923329"/>
            <a:ext cx="12192000" cy="59346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 smtClean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 smtClean="0">
              <a:solidFill>
                <a:schemeClr val="tx1"/>
              </a:solidFill>
            </a:endParaRPr>
          </a:p>
          <a:p>
            <a:endParaRPr lang="en-US" sz="3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Library in Everyone’s Pocket</a:t>
            </a:r>
          </a:p>
          <a:p>
            <a:r>
              <a:rPr lang="en-US" sz="1400" dirty="0">
                <a:solidFill>
                  <a:schemeClr val="tx1"/>
                </a:solidFill>
              </a:rPr>
              <a:t>[Gupta, M., &amp; Jetty, S. (2018). Library in Everyone’s Pocket With reference to </a:t>
            </a:r>
            <a:r>
              <a:rPr lang="en-US" sz="1400" dirty="0" err="1">
                <a:solidFill>
                  <a:schemeClr val="tx1"/>
                </a:solidFill>
              </a:rPr>
              <a:t>Bundelkhand</a:t>
            </a:r>
            <a:r>
              <a:rPr lang="en-US" sz="1400" dirty="0">
                <a:solidFill>
                  <a:schemeClr val="tx1"/>
                </a:solidFill>
              </a:rPr>
              <a:t> University App. 2018 5th International Symposium on Emerging Trends and Technologies in Libraries and Information Services (ETTLIS).]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Analysis of Digital Library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[</a:t>
            </a:r>
            <a:r>
              <a:rPr lang="en-US" dirty="0" err="1" smtClean="0">
                <a:solidFill>
                  <a:schemeClr val="tx1"/>
                </a:solidFill>
              </a:rPr>
              <a:t>DiHu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Haidong</a:t>
            </a:r>
            <a:r>
              <a:rPr lang="en-US" dirty="0">
                <a:solidFill>
                  <a:schemeClr val="tx1"/>
                </a:solidFill>
              </a:rPr>
              <a:t>, Pan </a:t>
            </a:r>
            <a:r>
              <a:rPr lang="en-US" dirty="0" err="1">
                <a:solidFill>
                  <a:schemeClr val="tx1"/>
                </a:solidFill>
              </a:rPr>
              <a:t>Dandan</a:t>
            </a:r>
            <a:r>
              <a:rPr lang="en-US" dirty="0">
                <a:solidFill>
                  <a:schemeClr val="tx1"/>
                </a:solidFill>
              </a:rPr>
              <a:t>, &amp; Wang </a:t>
            </a:r>
            <a:r>
              <a:rPr lang="en-US" dirty="0" err="1">
                <a:solidFill>
                  <a:schemeClr val="tx1"/>
                </a:solidFill>
              </a:rPr>
              <a:t>Fangfang</a:t>
            </a:r>
            <a:r>
              <a:rPr lang="en-US" dirty="0">
                <a:solidFill>
                  <a:schemeClr val="tx1"/>
                </a:solidFill>
              </a:rPr>
              <a:t>. (2011). Analysis of digital library information services. 2011 IEEE International Symposium on IT in Medicine and Education</a:t>
            </a:r>
            <a:r>
              <a:rPr lang="en-US" dirty="0" smtClean="0">
                <a:solidFill>
                  <a:schemeClr val="tx1"/>
                </a:solidFill>
              </a:rPr>
              <a:t>.]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Digital Library of Technology Focus using </a:t>
            </a:r>
            <a:r>
              <a:rPr lang="en-US" sz="3600" dirty="0" err="1" smtClean="0">
                <a:solidFill>
                  <a:schemeClr val="tx1"/>
                </a:solidFill>
              </a:rPr>
              <a:t>Dspace</a:t>
            </a:r>
            <a:endParaRPr lang="en-US" sz="36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[Arora</a:t>
            </a:r>
            <a:r>
              <a:rPr lang="en-US" sz="2000" dirty="0">
                <a:solidFill>
                  <a:schemeClr val="tx1"/>
                </a:solidFill>
              </a:rPr>
              <a:t>, D. (2018). Building Digital Library of Technology Focus Using </a:t>
            </a:r>
            <a:r>
              <a:rPr lang="en-US" sz="2000" dirty="0" err="1">
                <a:solidFill>
                  <a:schemeClr val="tx1"/>
                </a:solidFill>
              </a:rPr>
              <a:t>Dspace</a:t>
            </a:r>
            <a:r>
              <a:rPr lang="en-US" sz="2000" dirty="0">
                <a:solidFill>
                  <a:schemeClr val="tx1"/>
                </a:solidFill>
              </a:rPr>
              <a:t>. 2018 5th International Symposium on Emerging Trends and Technologies in Libraries and Information Services (ETTLIS</a:t>
            </a:r>
            <a:r>
              <a:rPr lang="en-US" sz="2000" dirty="0" smtClean="0">
                <a:solidFill>
                  <a:schemeClr val="tx1"/>
                </a:solidFill>
              </a:rPr>
              <a:t>).]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404872" cy="9233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26424" y="0"/>
            <a:ext cx="345643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3" action="ppaction://hlinksldjump"/>
              </a:rPr>
              <a:t>OBJECTIVE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4" action="ppaction://hlinksldjump"/>
              </a:rPr>
              <a:t>INTRODUCTION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5" action="ppaction://hlinksldjump"/>
              </a:rPr>
              <a:t>LITERATURE </a:t>
            </a:r>
            <a:r>
              <a:rPr lang="en-US" sz="6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5" action="ppaction://hlinksldjump"/>
              </a:rPr>
              <a:t>SURVEY</a:t>
            </a:r>
            <a:endParaRPr lang="en-US" sz="6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6" action="ppaction://hlinksldjump"/>
              </a:rPr>
              <a:t>SOFTWARE </a:t>
            </a:r>
            <a:r>
              <a:rPr lang="en-US" sz="600" dirty="0">
                <a:solidFill>
                  <a:schemeClr val="tx1"/>
                </a:solidFill>
                <a:hlinkClick r:id="rId6" action="ppaction://hlinksldjump"/>
              </a:rPr>
              <a:t>PLATFORM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7" action="ppaction://hlinksldjump"/>
              </a:rPr>
              <a:t>BLOCK DIAGRAM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8" action="ppaction://hlinksldjump"/>
              </a:rPr>
              <a:t>CIRCUIT </a:t>
            </a:r>
            <a:r>
              <a:rPr lang="en-US" sz="600" dirty="0">
                <a:solidFill>
                  <a:schemeClr val="tx1"/>
                </a:solidFill>
                <a:hlinkClick r:id="rId8" action="ppaction://hlinksldjump"/>
              </a:rPr>
              <a:t>DIAGRAM AND COMPONENTS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9" action="ppaction://hlinksldjump"/>
              </a:rPr>
              <a:t>RESULT </a:t>
            </a:r>
            <a:r>
              <a:rPr lang="en-US" sz="600" dirty="0">
                <a:solidFill>
                  <a:schemeClr val="tx1"/>
                </a:solidFill>
                <a:hlinkClick r:id="rId9" action="ppaction://hlinksldjump"/>
              </a:rPr>
              <a:t>AND ANALYSIS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0" action="ppaction://hlinksldjump"/>
              </a:rPr>
              <a:t>FUTURE </a:t>
            </a:r>
            <a:r>
              <a:rPr lang="en-US" sz="600" dirty="0">
                <a:solidFill>
                  <a:schemeClr val="tx1"/>
                </a:solidFill>
                <a:hlinkClick r:id="rId10" action="ppaction://hlinksldjump"/>
              </a:rPr>
              <a:t>ASPECTS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1" action="ppaction://hlinksldjump"/>
              </a:rPr>
              <a:t>CONCLUSION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95796"/>
            <a:ext cx="12182856" cy="48427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Research Work and Changing Dimensions of  </a:t>
            </a:r>
            <a:r>
              <a:rPr lang="en-US" sz="2400" dirty="0" smtClean="0">
                <a:solidFill>
                  <a:prstClr val="black"/>
                </a:solidFill>
              </a:rPr>
              <a:t>Digital Library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[Singh</a:t>
            </a:r>
            <a:r>
              <a:rPr lang="en-US" dirty="0">
                <a:solidFill>
                  <a:prstClr val="black"/>
                </a:solidFill>
              </a:rPr>
              <a:t>, T., &amp; Sharma, A. (2015). Research work and changing dimensions of digital library: A review. 2015 4th International Symposium on Emerging Trends and Technologies in Libraries and Information Services</a:t>
            </a:r>
            <a:r>
              <a:rPr lang="en-US" dirty="0" smtClean="0">
                <a:solidFill>
                  <a:prstClr val="black"/>
                </a:solidFill>
              </a:rPr>
              <a:t>.]</a:t>
            </a:r>
          </a:p>
          <a:p>
            <a:pPr lvl="0"/>
            <a:endParaRPr lang="en-US" sz="2400" dirty="0" smtClean="0">
              <a:solidFill>
                <a:prstClr val="black"/>
              </a:solidFill>
            </a:endParaRP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   Role </a:t>
            </a:r>
            <a:r>
              <a:rPr lang="en-US" sz="2400" dirty="0">
                <a:solidFill>
                  <a:prstClr val="black"/>
                </a:solidFill>
              </a:rPr>
              <a:t>of Content Management Software (CMS) in Libraries for </a:t>
            </a:r>
            <a:r>
              <a:rPr lang="en-US" sz="2400" dirty="0" smtClean="0">
                <a:solidFill>
                  <a:prstClr val="black"/>
                </a:solidFill>
              </a:rPr>
              <a:t> Information Dissemination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[Patnaik</a:t>
            </a:r>
            <a:r>
              <a:rPr lang="en-US" dirty="0">
                <a:solidFill>
                  <a:prstClr val="black"/>
                </a:solidFill>
              </a:rPr>
              <a:t>, R., &amp; Mishra, M. K. (2015). Role of Content Management Software (CMS) in libraries for information dissemination. 2015 4th International Symposium on Emerging Trends and Technologies in Libraries and Information Services</a:t>
            </a:r>
            <a:r>
              <a:rPr lang="en-US" dirty="0" smtClean="0">
                <a:solidFill>
                  <a:prstClr val="black"/>
                </a:solidFill>
              </a:rPr>
              <a:t>.]</a:t>
            </a:r>
          </a:p>
          <a:p>
            <a:pPr lvl="0"/>
            <a:endParaRPr lang="en-US" dirty="0" smtClean="0">
              <a:solidFill>
                <a:prstClr val="black"/>
              </a:solidFill>
            </a:endParaRPr>
          </a:p>
          <a:p>
            <a:pPr lvl="0"/>
            <a:endParaRPr lang="en-US" sz="2400" dirty="0" smtClean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   Library Facility Layout Design for Digital Native </a:t>
            </a:r>
            <a:r>
              <a:rPr lang="en-US" sz="2400" dirty="0" smtClean="0">
                <a:solidFill>
                  <a:prstClr val="black"/>
                </a:solidFill>
              </a:rPr>
              <a:t>Generation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[Felecia</a:t>
            </a:r>
            <a:r>
              <a:rPr lang="en-US" dirty="0">
                <a:solidFill>
                  <a:prstClr val="black"/>
                </a:solidFill>
              </a:rPr>
              <a:t>, Halim, S., &amp; </a:t>
            </a:r>
            <a:r>
              <a:rPr lang="en-US" dirty="0" err="1">
                <a:solidFill>
                  <a:prstClr val="black"/>
                </a:solidFill>
              </a:rPr>
              <a:t>Wulandari</a:t>
            </a:r>
            <a:r>
              <a:rPr lang="en-US" dirty="0">
                <a:solidFill>
                  <a:prstClr val="black"/>
                </a:solidFill>
              </a:rPr>
              <a:t>, D. (2017). Library facility layout design for digital native generation. 2017 IEEE International Conference on Industrial Engineering and Engineering Management (IEEM</a:t>
            </a:r>
            <a:r>
              <a:rPr lang="en-US" dirty="0" smtClean="0">
                <a:solidFill>
                  <a:prstClr val="black"/>
                </a:solidFill>
              </a:rPr>
              <a:t>).]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404872" cy="14264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426464"/>
            <a:ext cx="2404872" cy="369332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Continued………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77072" y="0"/>
            <a:ext cx="3605784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3" action="ppaction://hlinksldjump"/>
              </a:rPr>
              <a:t>OBJECTIVE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4" action="ppaction://hlinksldjump"/>
              </a:rPr>
              <a:t>INTRODUCTION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hlinkClick r:id="rId5" action="ppaction://hlinksldjump"/>
              </a:rPr>
              <a:t>LITERATURE </a:t>
            </a:r>
            <a:r>
              <a:rPr lang="en-US" sz="600" dirty="0">
                <a:solidFill>
                  <a:schemeClr val="tx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hlinkClick r:id="rId5" action="ppaction://hlinksldjump"/>
              </a:rPr>
              <a:t>SURVEY</a:t>
            </a:r>
            <a:endParaRPr lang="en-US" sz="600" dirty="0">
              <a:solidFill>
                <a:schemeClr val="tx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effectLst/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effectLst/>
                <a:hlinkClick r:id="rId6" action="ppaction://hlinksldjump"/>
              </a:rPr>
              <a:t>SOFTWARE </a:t>
            </a:r>
            <a:r>
              <a:rPr lang="en-US" sz="600" dirty="0">
                <a:solidFill>
                  <a:schemeClr val="tx1"/>
                </a:solidFill>
                <a:effectLst/>
                <a:hlinkClick r:id="rId6" action="ppaction://hlinksldjump"/>
              </a:rPr>
              <a:t>PLATFORM</a:t>
            </a:r>
            <a:endParaRPr lang="en-US" sz="600" dirty="0">
              <a:solidFill>
                <a:schemeClr val="tx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7" action="ppaction://hlinksldjump"/>
              </a:rPr>
              <a:t>BLOCK DIAGRAM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8" action="ppaction://hlinksldjump"/>
              </a:rPr>
              <a:t>CIRCUIT </a:t>
            </a:r>
            <a:r>
              <a:rPr lang="en-US" sz="600" dirty="0">
                <a:solidFill>
                  <a:schemeClr val="tx1"/>
                </a:solidFill>
                <a:hlinkClick r:id="rId8" action="ppaction://hlinksldjump"/>
              </a:rPr>
              <a:t>DIAGRAM AND COMPONENTS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9" action="ppaction://hlinksldjump"/>
              </a:rPr>
              <a:t>RESULT </a:t>
            </a:r>
            <a:r>
              <a:rPr lang="en-US" sz="600" dirty="0">
                <a:solidFill>
                  <a:schemeClr val="tx1"/>
                </a:solidFill>
                <a:hlinkClick r:id="rId9" action="ppaction://hlinksldjump"/>
              </a:rPr>
              <a:t>AND ANALYSIS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0" action="ppaction://hlinksldjump"/>
              </a:rPr>
              <a:t>FUTURE </a:t>
            </a:r>
            <a:r>
              <a:rPr lang="en-US" sz="600" dirty="0">
                <a:solidFill>
                  <a:schemeClr val="tx1"/>
                </a:solidFill>
                <a:hlinkClick r:id="rId10" action="ppaction://hlinksldjump"/>
              </a:rPr>
              <a:t>ASPECTS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1" action="ppaction://hlinksldjump"/>
              </a:rPr>
              <a:t>CONCLUSION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2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77072" y="0"/>
            <a:ext cx="3605784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2" action="ppaction://hlinksldjump"/>
              </a:rPr>
              <a:t>OBJECTIVE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3" action="ppaction://hlinksldjump"/>
              </a:rPr>
              <a:t>INTRODUCTION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4" action="ppaction://hlinksldjump"/>
              </a:rPr>
              <a:t>LITERATURE </a:t>
            </a:r>
            <a:r>
              <a:rPr lang="en-US" sz="600" dirty="0">
                <a:solidFill>
                  <a:schemeClr val="tx1"/>
                </a:solidFill>
                <a:hlinkClick r:id="rId4" action="ppaction://hlinksldjump"/>
              </a:rPr>
              <a:t>SURVEY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5" action="ppaction://hlinksldjump"/>
              </a:rPr>
              <a:t>SOFTWARE </a:t>
            </a:r>
            <a:r>
              <a:rPr lang="en-US" sz="6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5" action="ppaction://hlinksldjump"/>
              </a:rPr>
              <a:t>PLATFORM</a:t>
            </a:r>
            <a:endParaRPr lang="en-US" sz="6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6" action="ppaction://hlinksldjump"/>
              </a:rPr>
              <a:t>BLOCK DIAGRAM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7" action="ppaction://hlinksldjump"/>
              </a:rPr>
              <a:t>CIRCUIT </a:t>
            </a:r>
            <a:r>
              <a:rPr lang="en-US" sz="600" dirty="0">
                <a:solidFill>
                  <a:schemeClr val="tx1"/>
                </a:solidFill>
                <a:hlinkClick r:id="rId7" action="ppaction://hlinksldjump"/>
              </a:rPr>
              <a:t>DIAGRAM AND COMPONENTS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8" action="ppaction://hlinksldjump"/>
              </a:rPr>
              <a:t>RESULT </a:t>
            </a:r>
            <a:r>
              <a:rPr lang="en-US" sz="600" dirty="0">
                <a:solidFill>
                  <a:schemeClr val="tx1"/>
                </a:solidFill>
                <a:hlinkClick r:id="rId8" action="ppaction://hlinksldjump"/>
              </a:rPr>
              <a:t>AND ANALYSIS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9" action="ppaction://hlinksldjump"/>
              </a:rPr>
              <a:t>FUTURE </a:t>
            </a:r>
            <a:r>
              <a:rPr lang="en-US" sz="600" dirty="0">
                <a:solidFill>
                  <a:schemeClr val="tx1"/>
                </a:solidFill>
                <a:hlinkClick r:id="rId9" action="ppaction://hlinksldjump"/>
              </a:rPr>
              <a:t>ASPECTS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0" action="ppaction://hlinksldjump"/>
              </a:rPr>
              <a:t>CONCLUSION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1947" y="0"/>
            <a:ext cx="6545125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PLATFORM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2031946" cy="923330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923330"/>
            <a:ext cx="12192000" cy="59346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USING ARDUINO PLATFORM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88467" y="1422400"/>
            <a:ext cx="6705600" cy="5435600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3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32304" y="-4358"/>
            <a:ext cx="6483095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BLOCK DIAGRAM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89376" y="1673352"/>
            <a:ext cx="2706624" cy="328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ESP8266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98064" y="2231136"/>
            <a:ext cx="59131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9436" y="1645706"/>
            <a:ext cx="2798064" cy="1618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RFID SENSOR</a:t>
            </a:r>
          </a:p>
          <a:p>
            <a:pPr algn="ctr"/>
            <a:r>
              <a:rPr lang="en-US" dirty="0" smtClean="0"/>
              <a:t>(WE CAN DETERMINE THE ATTENDANCE)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094476" y="2555748"/>
            <a:ext cx="2901696" cy="2743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994648" y="2103120"/>
            <a:ext cx="3194304" cy="1088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>
            <a:off x="10591800" y="3191256"/>
            <a:ext cx="0" cy="886968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528048" y="4078224"/>
            <a:ext cx="2441448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WEBSITE</a:t>
            </a:r>
          </a:p>
          <a:p>
            <a:pPr algn="ctr"/>
            <a:endParaRPr lang="en-US" dirty="0"/>
          </a:p>
        </p:txBody>
      </p:sp>
      <p:cxnSp>
        <p:nvCxnSpPr>
          <p:cNvPr id="27" name="Straight Arrow Connector 26"/>
          <p:cNvCxnSpPr>
            <a:stCxn id="20" idx="2"/>
          </p:cNvCxnSpPr>
          <p:nvPr/>
        </p:nvCxnSpPr>
        <p:spPr>
          <a:xfrm>
            <a:off x="10748772" y="5678424"/>
            <a:ext cx="13716" cy="10149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7452360" y="6565392"/>
            <a:ext cx="3296412" cy="18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626864" y="5559552"/>
            <a:ext cx="2825496" cy="129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ISSUE OF BOOKS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473952" y="3584448"/>
            <a:ext cx="2520696" cy="1673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LIBRARIAN </a:t>
            </a:r>
          </a:p>
          <a:p>
            <a:pPr algn="ctr"/>
            <a:r>
              <a:rPr lang="en-US" dirty="0" smtClean="0"/>
              <a:t>ACKNOWLEDGEMENT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8119872" y="5257800"/>
            <a:ext cx="9144" cy="13075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0"/>
            <a:ext cx="2432304" cy="9189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577072" y="0"/>
            <a:ext cx="3605784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3" action="ppaction://hlinksldjump"/>
              </a:rPr>
              <a:t>OBJECTIVE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4" action="ppaction://hlinksldjump"/>
              </a:rPr>
              <a:t>INTRODUCTION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5" action="ppaction://hlinksldjump"/>
              </a:rPr>
              <a:t>LITERATURE </a:t>
            </a:r>
            <a:r>
              <a:rPr lang="en-US" sz="600" dirty="0">
                <a:solidFill>
                  <a:schemeClr val="tx1"/>
                </a:solidFill>
                <a:hlinkClick r:id="rId5" action="ppaction://hlinksldjump"/>
              </a:rPr>
              <a:t>SURVEY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6" action="ppaction://hlinksldjump"/>
              </a:rPr>
              <a:t>SOFTWARE </a:t>
            </a:r>
            <a:r>
              <a:rPr lang="en-US" sz="600" dirty="0">
                <a:solidFill>
                  <a:schemeClr val="tx1"/>
                </a:solidFill>
                <a:hlinkClick r:id="rId6" action="ppaction://hlinksldjump"/>
              </a:rPr>
              <a:t>PLATFORM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7" action="ppaction://hlinksldjump"/>
              </a:rPr>
              <a:t>BLOCK DIAGRAM</a:t>
            </a:r>
            <a:endParaRPr lang="en-US" sz="600" dirty="0" smtClean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8" action="ppaction://hlinksldjump"/>
              </a:rPr>
              <a:t>CIRCUIT </a:t>
            </a:r>
            <a:r>
              <a:rPr lang="en-US" sz="600" dirty="0">
                <a:solidFill>
                  <a:schemeClr val="tx1"/>
                </a:solidFill>
                <a:hlinkClick r:id="rId8" action="ppaction://hlinksldjump"/>
              </a:rPr>
              <a:t>DIAGRAM AND COMPONENTS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9" action="ppaction://hlinksldjump"/>
              </a:rPr>
              <a:t>RESULT </a:t>
            </a:r>
            <a:r>
              <a:rPr lang="en-US" sz="600" dirty="0">
                <a:solidFill>
                  <a:schemeClr val="tx1"/>
                </a:solidFill>
                <a:hlinkClick r:id="rId9" action="ppaction://hlinksldjump"/>
              </a:rPr>
              <a:t>AND ANALYSIS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0" action="ppaction://hlinksldjump"/>
              </a:rPr>
              <a:t>FUTURE </a:t>
            </a:r>
            <a:r>
              <a:rPr lang="en-US" sz="600" dirty="0">
                <a:solidFill>
                  <a:schemeClr val="tx1"/>
                </a:solidFill>
                <a:hlinkClick r:id="rId10" action="ppaction://hlinksldjump"/>
              </a:rPr>
              <a:t>ASPECTS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1" action="ppaction://hlinksldjump"/>
              </a:rPr>
              <a:t>CONCLUSION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7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6" grpId="0" animBg="1"/>
      <p:bldP spid="20" grpId="0" animBg="1"/>
      <p:bldP spid="31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76272" y="0"/>
            <a:ext cx="687628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CIRCUIT DIAGRAM </a:t>
            </a:r>
          </a:p>
          <a:p>
            <a:pPr algn="ctr"/>
            <a:r>
              <a:rPr lang="en-US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COMPONENTS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>
                <a:effectLst/>
              </a:rPr>
              <a:t> 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423416"/>
            <a:ext cx="6071616" cy="543458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0196" y="1423416"/>
            <a:ext cx="2980944" cy="271108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89720" y="1423416"/>
            <a:ext cx="3002280" cy="271108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92212" y="4248150"/>
            <a:ext cx="2980944" cy="251841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176272" cy="120032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052560" y="-1"/>
            <a:ext cx="313029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7" action="ppaction://hlinksldjump"/>
              </a:rPr>
              <a:t>OBJECTIVE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  <a:hlinkClick r:id="rId8" action="ppaction://hlinksldjump"/>
              </a:rPr>
              <a:t>INTRODUCTION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9" action="ppaction://hlinksldjump"/>
              </a:rPr>
              <a:t>LITERATURE </a:t>
            </a:r>
            <a:r>
              <a:rPr lang="en-US" sz="600" dirty="0">
                <a:solidFill>
                  <a:schemeClr val="tx1"/>
                </a:solidFill>
                <a:hlinkClick r:id="rId9" action="ppaction://hlinksldjump"/>
              </a:rPr>
              <a:t>SURVEY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0" action="ppaction://hlinksldjump"/>
              </a:rPr>
              <a:t>SOFTWARE </a:t>
            </a:r>
            <a:r>
              <a:rPr lang="en-US" sz="600" dirty="0">
                <a:solidFill>
                  <a:schemeClr val="tx1"/>
                </a:solidFill>
                <a:hlinkClick r:id="rId10" action="ppaction://hlinksldjump"/>
              </a:rPr>
              <a:t>PLATFORM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1" action="ppaction://hlinksldjump"/>
              </a:rPr>
              <a:t>BLOCK DIAGRAM</a:t>
            </a:r>
            <a:endParaRPr lang="en-US" sz="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12" action="ppaction://hlinksldjump"/>
              </a:rPr>
              <a:t>CIRCUIT </a:t>
            </a:r>
            <a:r>
              <a:rPr lang="en-US" sz="6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hlinkClick r:id="rId12" action="ppaction://hlinksldjump"/>
              </a:rPr>
              <a:t>DIAGRAM AND COMPONENTS</a:t>
            </a:r>
            <a:endParaRPr lang="en-US" sz="6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3" action="ppaction://hlinksldjump"/>
              </a:rPr>
              <a:t>RESULT </a:t>
            </a:r>
            <a:r>
              <a:rPr lang="en-US" sz="600" dirty="0">
                <a:solidFill>
                  <a:schemeClr val="tx1"/>
                </a:solidFill>
                <a:hlinkClick r:id="rId13" action="ppaction://hlinksldjump"/>
              </a:rPr>
              <a:t>AND ANALYSIS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4" action="ppaction://hlinksldjump"/>
              </a:rPr>
              <a:t>FUTURE </a:t>
            </a:r>
            <a:r>
              <a:rPr lang="en-US" sz="600" dirty="0">
                <a:solidFill>
                  <a:schemeClr val="tx1"/>
                </a:solidFill>
                <a:hlinkClick r:id="rId14" action="ppaction://hlinksldjump"/>
              </a:rPr>
              <a:t>ASPECTS</a:t>
            </a:r>
            <a:endParaRPr lang="en-US" sz="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 smtClean="0">
                <a:solidFill>
                  <a:schemeClr val="tx1"/>
                </a:solidFill>
              </a:rPr>
              <a:t>   </a:t>
            </a:r>
            <a:r>
              <a:rPr lang="en-US" sz="600" dirty="0" smtClean="0">
                <a:solidFill>
                  <a:schemeClr val="tx1"/>
                </a:solidFill>
                <a:hlinkClick r:id="rId15" action="ppaction://hlinksldjump"/>
              </a:rPr>
              <a:t>CONCLUSION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8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733</Words>
  <Application>Microsoft Office PowerPoint</Application>
  <PresentationFormat>Widescreen</PresentationFormat>
  <Paragraphs>204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SASWATA DAS</dc:creator>
  <cp:lastModifiedBy>SASWATA DAS</cp:lastModifiedBy>
  <cp:revision>48</cp:revision>
  <dcterms:created xsi:type="dcterms:W3CDTF">2022-01-05T06:38:20Z</dcterms:created>
  <dcterms:modified xsi:type="dcterms:W3CDTF">2022-01-14T10:41:08Z</dcterms:modified>
</cp:coreProperties>
</file>